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61" r:id="rId5"/>
    <p:sldId id="265" r:id="rId6"/>
    <p:sldId id="276" r:id="rId7"/>
    <p:sldId id="260" r:id="rId8"/>
    <p:sldId id="262" r:id="rId9"/>
    <p:sldId id="263" r:id="rId10"/>
    <p:sldId id="271" r:id="rId11"/>
    <p:sldId id="272" r:id="rId12"/>
    <p:sldId id="273" r:id="rId13"/>
    <p:sldId id="26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IV </a:t>
            </a:r>
            <a:r>
              <a:rPr lang="ru-RU" sz="2000" dirty="0" smtClean="0">
                <a:latin typeface="Arial Narrow" pitchFamily="34" charset="0"/>
              </a:rPr>
              <a:t>школьная научно – практическая конференция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</a:t>
            </a:r>
          </a:p>
          <a:p>
            <a:pPr algn="ctr">
              <a:buNone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Эмиль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Герман Фишер.</a:t>
            </a:r>
            <a:endParaRPr lang="ru-RU" sz="4000" i="1" dirty="0" smtClean="0"/>
          </a:p>
          <a:p>
            <a:pPr algn="ctr">
              <a:buNone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                   Определение </a:t>
            </a: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углеводов </a:t>
            </a:r>
            <a:endParaRPr lang="ru-RU" sz="35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buNone/>
            </a:pP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   в </a:t>
            </a:r>
            <a:r>
              <a:rPr lang="ru-RU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пищевых продуктах.</a:t>
            </a:r>
            <a:endParaRPr lang="ru-RU" sz="35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Автор работы: Сафронова Диана, 8а</a:t>
            </a:r>
          </a:p>
          <a:p>
            <a:pPr algn="ctr">
              <a:buNone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         Преподаватель: Пономарева Елена Михайловна</a:t>
            </a:r>
          </a:p>
          <a:p>
            <a:pPr algn="ctr">
              <a:buNone/>
            </a:pP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Апрель 2013 год</a:t>
            </a:r>
            <a:endParaRPr lang="ru-RU" sz="18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30px-Hermann_Emil_Fisc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875" y="1340769"/>
            <a:ext cx="263773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IMG4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4290"/>
            <a:ext cx="4278314" cy="3208736"/>
          </a:xfrm>
          <a:prstGeom prst="rect">
            <a:avLst/>
          </a:prstGeom>
        </p:spPr>
      </p:pic>
      <p:pic>
        <p:nvPicPr>
          <p:cNvPr id="4" name="Рисунок 3" descr="CIMG4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4286280" cy="3214710"/>
          </a:xfrm>
          <a:prstGeom prst="rect">
            <a:avLst/>
          </a:prstGeom>
        </p:spPr>
      </p:pic>
      <p:pic>
        <p:nvPicPr>
          <p:cNvPr id="5" name="Рисунок 4" descr="CIMG4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0437"/>
            <a:ext cx="4286280" cy="3214711"/>
          </a:xfrm>
          <a:prstGeom prst="rect">
            <a:avLst/>
          </a:prstGeom>
        </p:spPr>
      </p:pic>
      <p:pic>
        <p:nvPicPr>
          <p:cNvPr id="6" name="Рисунок 5" descr="CIMG40130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214282" y="214290"/>
            <a:ext cx="428628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4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2410">
            <a:off x="491854" y="405651"/>
            <a:ext cx="4050539" cy="3037905"/>
          </a:xfrm>
          <a:prstGeom prst="rect">
            <a:avLst/>
          </a:prstGeom>
        </p:spPr>
      </p:pic>
      <p:pic>
        <p:nvPicPr>
          <p:cNvPr id="3" name="Рисунок 2" descr="CIMG4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99815">
            <a:off x="4666941" y="3266230"/>
            <a:ext cx="4146126" cy="3109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4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4339841" cy="5786454"/>
          </a:xfrm>
          <a:prstGeom prst="rect">
            <a:avLst/>
          </a:prstGeom>
        </p:spPr>
      </p:pic>
      <p:pic>
        <p:nvPicPr>
          <p:cNvPr id="3" name="Рисунок 2" descr="CIMG4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571480"/>
            <a:ext cx="4179105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иш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642918"/>
            <a:ext cx="4500594" cy="5375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364333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Arial Narrow" pitchFamily="34" charset="0"/>
              </a:rPr>
              <a:t>Говоря об исследованиях сахаров, Фишер в Нобелевской лекции заявил, что "постепенно завеса, с помощью которой Природа скрывала свои секреты, была приоткрыта в вопросах, касающихся углеводов. Несмотря на это, химическая загадка Жизни не может быть решена до тех пор, пока органическая химия не изучит другой, более сложный предмет – белки".</a:t>
            </a:r>
            <a:endParaRPr lang="ru-RU" sz="25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357430"/>
            <a:ext cx="4557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Спасибо за внимание!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39290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Arial Narrow" pitchFamily="34" charset="0"/>
              </a:rPr>
              <a:t>Эмиль Герман Фишер </a:t>
            </a:r>
            <a:r>
              <a:rPr lang="ru-RU" sz="2500" dirty="0" smtClean="0">
                <a:latin typeface="Arial Narrow" pitchFamily="34" charset="0"/>
              </a:rPr>
              <a:t> </a:t>
            </a:r>
          </a:p>
          <a:p>
            <a:r>
              <a:rPr lang="ru-RU" sz="2500" dirty="0" smtClean="0">
                <a:latin typeface="Arial Narrow" pitchFamily="34" charset="0"/>
              </a:rPr>
              <a:t>(9 октября 1852, </a:t>
            </a:r>
            <a:r>
              <a:rPr lang="ru-RU" sz="2500" dirty="0" err="1" smtClean="0">
                <a:latin typeface="Arial Narrow" pitchFamily="34" charset="0"/>
              </a:rPr>
              <a:t>Ойскирхен</a:t>
            </a:r>
            <a:r>
              <a:rPr lang="ru-RU" sz="2500" dirty="0" smtClean="0">
                <a:latin typeface="Arial Narrow" pitchFamily="34" charset="0"/>
              </a:rPr>
              <a:t> —</a:t>
            </a:r>
          </a:p>
          <a:p>
            <a:r>
              <a:rPr lang="ru-RU" sz="2500" dirty="0" smtClean="0">
                <a:latin typeface="Arial Narrow" pitchFamily="34" charset="0"/>
              </a:rPr>
              <a:t>15 июля 1919, Берлин) — немецкий химик, лауреат Нобелевской премии по химии1902 года.</a:t>
            </a:r>
            <a:endParaRPr lang="ru-RU" sz="2500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643182"/>
            <a:ext cx="392905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Arial Narrow" pitchFamily="34" charset="0"/>
              </a:rPr>
              <a:t>Фишер родился в Ойскирхене, близ Кёльна, в семье бизнесмена. После окончания школы он хотел заниматься естественными науками, однако его отец вынудил его заниматься в семейном бизнесе, пока не убедился в его непригодности к этому. </a:t>
            </a:r>
          </a:p>
          <a:p>
            <a:endParaRPr lang="ru-RU" sz="2400" dirty="0">
              <a:latin typeface="Arial Narrow" pitchFamily="34" charset="0"/>
            </a:endParaRPr>
          </a:p>
        </p:txBody>
      </p:sp>
      <p:pic>
        <p:nvPicPr>
          <p:cNvPr id="4" name="Рисунок 3" descr="220px-Hermann_Emil_Fisch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714356"/>
            <a:ext cx="4294198" cy="536774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Карьера Эмиля Германа Фишера.</a:t>
            </a:r>
            <a:endParaRPr lang="ru-RU" sz="2800" dirty="0"/>
          </a:p>
        </p:txBody>
      </p:sp>
      <p:pic>
        <p:nvPicPr>
          <p:cNvPr id="10" name="Рисунок 9" descr="800px-University-bonn_2005-11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803653"/>
            <a:ext cx="6929486" cy="51971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488" y="1142984"/>
            <a:ext cx="30003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</a:rPr>
              <a:t>Боннский Университет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13" name="Рисунок 12" descr="097305af2c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803653"/>
            <a:ext cx="6929486" cy="51971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4612" y="928670"/>
            <a:ext cx="35004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Страсбургский Университет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15" name="Рисунок 14" descr="Ludwig-Maximilians-Universität_Münch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785794"/>
            <a:ext cx="6929486" cy="52863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4612" y="1000108"/>
            <a:ext cx="32147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Мюнхенский Университет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17" name="Рисунок 16" descr="r_f8026a278cf67fc99053cea4f0d79f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785794"/>
            <a:ext cx="6977090" cy="52328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28926" y="1071546"/>
            <a:ext cx="30003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Университет в Берлине</a:t>
            </a: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8645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Реверс медали, вручаемой лауреатам Нобелевской премии по физике и химии.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Лауреат Нобелевской премии по химии за 1902 за работы по исследованию сахаров и пуринов, синтез глюкозы. 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5" name="Рисунок 4" descr="Реверс_нобелевской_медали_1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428736"/>
            <a:ext cx="3978835" cy="385765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429264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Arial Narrow" pitchFamily="34" charset="0"/>
              </a:rPr>
              <a:t>Рихард Вильшеттер считал его «не имеющим равных классиком, мастером органической химии как в области анализа, так и в области синтеза, а в личностном отношении прекраснейшим человеком». </a:t>
            </a:r>
            <a:endParaRPr lang="ru-RU" sz="2600" dirty="0">
              <a:latin typeface="Arial Narrow" pitchFamily="34" charset="0"/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14290"/>
            <a:ext cx="3961313" cy="511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5643578"/>
            <a:ext cx="5601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Памятник Эмилю Герману Фишеру в Берлине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3" name="Рисунок 2" descr="220px-Эмиль_Фишер_берл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57166"/>
            <a:ext cx="3810775" cy="507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Arial Narrow" pitchFamily="34" charset="0"/>
              </a:rPr>
              <a:t>Углеводы (сахара, сахариды)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357298"/>
            <a:ext cx="27146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Мальтоза</a:t>
            </a:r>
            <a:r>
              <a:rPr lang="ru-RU" dirty="0" smtClean="0">
                <a:latin typeface="Arial Narrow" pitchFamily="34" charset="0"/>
              </a:rPr>
              <a:t> (солодовый сахар) - промежуточный продукт расщепления крахмала пищеварительными ферментами и ферментами проросшего зерна (солода).</a:t>
            </a:r>
            <a:endParaRPr lang="ru-RU" dirty="0">
              <a:latin typeface="Arial Narrow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500166" y="500042"/>
            <a:ext cx="1535901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108447" y="1035033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00760" y="571480"/>
            <a:ext cx="1214446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 descr="75895365_3841237_137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71810"/>
            <a:ext cx="2310158" cy="1647833"/>
          </a:xfrm>
          <a:prstGeom prst="rect">
            <a:avLst/>
          </a:prstGeom>
        </p:spPr>
      </p:pic>
      <p:pic>
        <p:nvPicPr>
          <p:cNvPr id="17" name="Рисунок 16" descr="med grechanyj_domashni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857760"/>
            <a:ext cx="2356941" cy="1766882"/>
          </a:xfrm>
          <a:prstGeom prst="rect">
            <a:avLst/>
          </a:prstGeom>
        </p:spPr>
      </p:pic>
      <p:pic>
        <p:nvPicPr>
          <p:cNvPr id="18" name="Рисунок 17" descr="7mbqsky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357562"/>
            <a:ext cx="2723982" cy="1398582"/>
          </a:xfrm>
          <a:prstGeom prst="rect">
            <a:avLst/>
          </a:prstGeom>
        </p:spPr>
      </p:pic>
      <p:pic>
        <p:nvPicPr>
          <p:cNvPr id="19" name="Рисунок 18" descr="0_51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910743"/>
            <a:ext cx="2357454" cy="194725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1357298"/>
            <a:ext cx="3071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Глюкоза</a:t>
            </a:r>
            <a:r>
              <a:rPr lang="ru-RU" dirty="0" smtClean="0">
                <a:latin typeface="Arial Narrow" pitchFamily="34" charset="0"/>
              </a:rPr>
              <a:t> (декстроза) - главный поставщик энергии для мозга, эритроцитов и мышечных клеток — содержится в плодах и ягодах.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28926" y="1357298"/>
            <a:ext cx="33575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Лактоза</a:t>
            </a:r>
            <a:r>
              <a:rPr lang="ru-RU" dirty="0" smtClean="0">
                <a:latin typeface="Arial Narrow" pitchFamily="34" charset="0"/>
              </a:rPr>
              <a:t> (молочный сахар) содержится в молочных продуктах. Этот углевод нормализует деятельность полезной микрофлоры, подавляет процессы гниения в кишечнике, способствует всасыванию кальция.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22" name="Рисунок 21" descr="1-krupyi-vesovyie-v-meshka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3500438"/>
            <a:ext cx="1928810" cy="1543048"/>
          </a:xfrm>
          <a:prstGeom prst="rect">
            <a:avLst/>
          </a:prstGeom>
        </p:spPr>
      </p:pic>
      <p:pic>
        <p:nvPicPr>
          <p:cNvPr id="23" name="Рисунок 22" descr="025522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5214950"/>
            <a:ext cx="1953427" cy="146684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92906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Углеводы  являются необходимыми компонентами питания, имеющими для организма важное энергетическое значение. За счет углеводов организм получает около 56% необходимой энергии, остальная ее часть обеспечивается за счет белков и жиров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6" name="Рисунок 5" descr="malto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857232"/>
            <a:ext cx="3197565" cy="2328324"/>
          </a:xfrm>
          <a:prstGeom prst="rect">
            <a:avLst/>
          </a:prstGeom>
        </p:spPr>
      </p:pic>
      <p:pic>
        <p:nvPicPr>
          <p:cNvPr id="7" name="Рисунок 6" descr="1307231245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4782144" cy="198955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 Narrow" pitchFamily="34" charset="0"/>
              </a:rPr>
              <a:t>Исследование пищевых продуктов на наличие глюкозы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25" name="Рисунок 24" descr="CIMG4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10786"/>
            <a:ext cx="7929619" cy="5947214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 rot="16200000" flipH="1">
            <a:off x="750067" y="2893215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2143108" y="2786058"/>
            <a:ext cx="85725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5500694" y="2285992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214678" y="4429132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786182" y="5929330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V="1">
            <a:off x="5858678" y="6001562"/>
            <a:ext cx="571504" cy="569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7179487" y="2821777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7786710" y="3929066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 flipV="1">
            <a:off x="8001024" y="4714884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000364" y="2428868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Апельсин</a:t>
            </a:r>
            <a:endParaRPr lang="en-US" b="1" dirty="0" smtClean="0">
              <a:latin typeface="Arial Narrow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2910" y="2428868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Нож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072462" y="3571876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Спички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215206" y="2357430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Держатель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286116" y="3929066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Чашка</a:t>
            </a:r>
            <a:endParaRPr lang="en-US" b="1" dirty="0" smtClean="0">
              <a:latin typeface="Arial Narrow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188289" y="4357694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Горелка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214678" y="648866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NaOH</a:t>
            </a:r>
            <a:endParaRPr lang="ru-RU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429388" y="6488668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CuSO</a:t>
            </a:r>
            <a:r>
              <a:rPr lang="en-US" sz="1200" b="1" dirty="0" smtClean="0">
                <a:latin typeface="Arial Narrow" pitchFamily="34" charset="0"/>
              </a:rPr>
              <a:t>4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715008" y="1857364"/>
            <a:ext cx="111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Пробирки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228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IV школьная научно – практическая конференция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Ойген Виберг</dc:title>
  <cp:lastModifiedBy>Учитеь</cp:lastModifiedBy>
  <cp:revision>71</cp:revision>
  <dcterms:modified xsi:type="dcterms:W3CDTF">2013-04-24T05:21:59Z</dcterms:modified>
</cp:coreProperties>
</file>