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8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9" r:id="rId16"/>
    <p:sldId id="270" r:id="rId17"/>
    <p:sldId id="301" r:id="rId18"/>
    <p:sldId id="307" r:id="rId19"/>
    <p:sldId id="308" r:id="rId20"/>
    <p:sldId id="306" r:id="rId21"/>
    <p:sldId id="309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75" r:id="rId46"/>
    <p:sldId id="310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04" autoAdjust="0"/>
    <p:restoredTop sz="94660"/>
  </p:normalViewPr>
  <p:slideViewPr>
    <p:cSldViewPr>
      <p:cViewPr varScale="1">
        <p:scale>
          <a:sx n="78" d="100"/>
          <a:sy n="78" d="100"/>
        </p:scale>
        <p:origin x="-102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64D8D-7475-46E0-BB3E-9023E86A946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6E3B-7831-43B7-9B3F-DEB82ACFD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269F3EB-53AF-44FC-9726-8E535791A0CD}" type="slidenum">
              <a:rPr lang="ru-RU" smtClean="0"/>
              <a:pPr>
                <a:defRPr/>
              </a:pPr>
              <a:t>19</a:t>
            </a:fld>
            <a:endParaRPr lang="ru-RU" smtClean="0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4594F69-848C-4A07-848E-16BBB6E04117}" type="slidenum">
              <a:rPr lang="ru-RU" sz="1200">
                <a:solidFill>
                  <a:srgbClr val="000000"/>
                </a:solidFill>
                <a:latin typeface="Calibri" pitchFamily="32" charset="0"/>
                <a:cs typeface="Lucida Sans Unicode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ru-RU" sz="1200">
              <a:solidFill>
                <a:srgbClr val="000000"/>
              </a:solidFill>
              <a:latin typeface="Calibri" pitchFamily="32" charset="0"/>
              <a:cs typeface="Lucida Sans Unicode" charset="0"/>
            </a:endParaRP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9A8C6E6-59EE-4539-9756-FB3F59D22D3B}" type="slidenum">
              <a:rPr lang="ru-RU" sz="1200">
                <a:solidFill>
                  <a:srgbClr val="000000"/>
                </a:solidFill>
                <a:latin typeface="Calibri" pitchFamily="32" charset="0"/>
                <a:cs typeface="Lucida Sans Unicode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ru-RU" sz="1200">
              <a:solidFill>
                <a:srgbClr val="000000"/>
              </a:solidFill>
              <a:latin typeface="Calibri" pitchFamily="32" charset="0"/>
              <a:cs typeface="Lucida Sans Unicode" charset="0"/>
            </a:endParaRPr>
          </a:p>
        </p:txBody>
      </p:sp>
      <p:sp>
        <p:nvSpPr>
          <p:cNvPr id="23557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623888" y="295275"/>
            <a:ext cx="5610225" cy="4208463"/>
          </a:xfrm>
          <a:solidFill>
            <a:srgbClr val="FFFFFF"/>
          </a:solidFill>
          <a:ln/>
        </p:spPr>
      </p:sp>
      <p:sp>
        <p:nvSpPr>
          <p:cNvPr id="23558" name="Rectangle 4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BE386C-D3C0-42C7-82DC-52C07F65A6C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521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071546"/>
            <a:ext cx="8214902" cy="23574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Организация  учебных  викторин  в  рамках  проектной деятельности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4357694"/>
            <a:ext cx="4929222" cy="1714512"/>
          </a:xfrm>
        </p:spPr>
        <p:txBody>
          <a:bodyPr/>
          <a:lstStyle/>
          <a:p>
            <a:r>
              <a:rPr lang="ru-RU" dirty="0" smtClean="0"/>
              <a:t>Из опыта работы учителей  истории  </a:t>
            </a:r>
            <a:r>
              <a:rPr lang="ru-RU" b="1" dirty="0" smtClean="0"/>
              <a:t>ГБОУ СОШ № 521</a:t>
            </a:r>
          </a:p>
          <a:p>
            <a:r>
              <a:rPr lang="ru-RU" b="1" dirty="0" smtClean="0"/>
              <a:t>Бондаренко  Л.А.,</a:t>
            </a:r>
          </a:p>
          <a:p>
            <a:r>
              <a:rPr lang="ru-RU" b="1" dirty="0" err="1" smtClean="0"/>
              <a:t>Жакот</a:t>
            </a:r>
            <a:r>
              <a:rPr lang="ru-RU" b="1" dirty="0" smtClean="0"/>
              <a:t> Л.П.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6143644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	</a:t>
            </a:r>
            <a:r>
              <a:rPr lang="ru-RU" sz="2400" b="1" dirty="0" smtClean="0"/>
              <a:t> Май  2013г.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7099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Часть 2.</a:t>
            </a:r>
            <a:br>
              <a:rPr lang="ru-RU" b="1" dirty="0" smtClean="0"/>
            </a:br>
            <a:r>
              <a:rPr lang="ru-RU" b="1" dirty="0" smtClean="0"/>
              <a:t> Литература о войне 1812 года.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433568"/>
          </a:xfrm>
        </p:spPr>
        <p:txBody>
          <a:bodyPr/>
          <a:lstStyle/>
          <a:p>
            <a:r>
              <a:rPr lang="ru-RU" dirty="0" smtClean="0"/>
              <a:t>Выполняя задания второй части викторины, вы должны будете написать краткий ответ: КТО АВТОР ЭТИХ СТРОК И ОТКУДА ЭТИ СТРОКИ? Каждый правильный ответ оценивается 1 баллом. </a:t>
            </a:r>
            <a:r>
              <a:rPr lang="ru-RU" b="1" dirty="0" smtClean="0"/>
              <a:t>Максимальное количество баллов - 5.</a:t>
            </a:r>
            <a:r>
              <a:rPr lang="ru-RU" dirty="0" smtClean="0"/>
              <a:t> За неправильные ответы баллы НЕ вычитаются!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257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 Вот, окружён своей дубравой, Петровский замок. Мрачно он Недавнею гордится славой. Напрасно ждал Наполеон, Последним счастьем упоенный, Москвы коленопреклонённой, Нет, не пошла Москва моя К нему с повинной головою. Не праздник, не приёмный дар, Она готовила пожар Нетерпеливому герою. *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2. С поля сражения беспрестанно прискакивали к Наполеону его посланные адъютанты и ординарцы его маршалов с докладами о ходе дела; но все эти доклады были ложны: и потому, что в жару сражения невозможно сказать, что </a:t>
            </a:r>
            <a:r>
              <a:rPr lang="ru-RU" dirty="0" err="1" smtClean="0"/>
              <a:t>роисходит</a:t>
            </a:r>
            <a:r>
              <a:rPr lang="ru-RU" dirty="0" smtClean="0"/>
              <a:t> в данную минуту, и потому, что многие адъютанты не </a:t>
            </a:r>
            <a:r>
              <a:rPr lang="ru-RU" dirty="0" err="1" smtClean="0"/>
              <a:t>доезжа</a:t>
            </a:r>
            <a:r>
              <a:rPr lang="ru-RU" dirty="0" smtClean="0"/>
              <a:t>- ли до настоящего места сражения, а передавали то, что слышали от других. *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1419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Часть 3.</a:t>
            </a:r>
            <a:br>
              <a:rPr lang="ru-RU" b="1" dirty="0" smtClean="0"/>
            </a:br>
            <a:r>
              <a:rPr lang="ru-RU" b="1" dirty="0" smtClean="0"/>
              <a:t> "Да! Были люди в наше время! Могучее, лихое племя..."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30015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Выполняя задания третьей части викторины, вы должны будете написать краткий ответ (в виде ФАМИЛИЯ ИМЯ того, о ком говорится в вопросе). Каждый правильный ответ оценивается 1 баллом. </a:t>
            </a:r>
            <a:r>
              <a:rPr lang="ru-RU" b="1" dirty="0" smtClean="0"/>
              <a:t>Максимальное количество баллов - 9.</a:t>
            </a:r>
            <a:r>
              <a:rPr lang="ru-RU" dirty="0" smtClean="0"/>
              <a:t> За неправильные ответы баллы НЕ вычитаются!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257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 Российский военачальник, генерал от кавалерии (1813 г.). На военной службе с 1786 года. Участник войн с Турцией 1787-1791 гг., Польшей 1792-1794 гг., Францией 1805-1807 гг., Швецией 1808-1809 гг., Русско-турецкой войны 1806-1812 гг. В Отечественную войну 1812 года, командуя 7-м пехотным корпусом, он проявил большие организаторские способности военачальника, мужество и личную храбрость. Его корпус успешно вел бои у </a:t>
            </a:r>
            <a:r>
              <a:rPr lang="ru-RU" dirty="0" err="1" smtClean="0"/>
              <a:t>Салтановки</a:t>
            </a:r>
            <a:r>
              <a:rPr lang="ru-RU" dirty="0" smtClean="0"/>
              <a:t>, в Смоленском сражении. В Бородинском сражении корпус стойко оборонял центральный редут, против которого в бой вводились крупные силы французской армии (в отечественную военную историю редут вошел под названием «Батарея Раевского»). Отличился в боях под Малоярославцем, Красным. Участник заграничных походов Русской армии 1813-1814 гг. «Он был в Смоленске щит, в Париже - меч России» - эти слова на могиле – прекрасная характеристика героя-военачальника. При отступлении был в арьергарде, при наступлении в авангарде. Кто это? *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7819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Часть 4. </a:t>
            </a:r>
            <a:br>
              <a:rPr lang="ru-RU" b="1" dirty="0" smtClean="0"/>
            </a:br>
            <a:r>
              <a:rPr lang="ru-RU" b="1" dirty="0" smtClean="0"/>
              <a:t>Четвертый лишний.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r>
              <a:rPr lang="ru-RU" dirty="0" smtClean="0"/>
              <a:t>Выполняя задания четвёртой части викторины, вы должны будете отметить нужный ответ. Каждый правильный ответ оценивается 1 баллом. Максимальное количество баллов - 4. За неправильные ответы баллы НЕ вычитаются!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257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6176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1. </a:t>
            </a:r>
            <a:r>
              <a:rPr lang="ru-RU" dirty="0" smtClean="0"/>
              <a:t>* </a:t>
            </a:r>
          </a:p>
          <a:p>
            <a:pPr lvl="0">
              <a:buNone/>
            </a:pPr>
            <a:r>
              <a:rPr lang="ru-RU" dirty="0" err="1" smtClean="0"/>
              <a:t>Даву</a:t>
            </a:r>
            <a:r>
              <a:rPr lang="ru-RU" dirty="0" smtClean="0"/>
              <a:t>	 - Мюрат-Багратион-Наполеон</a:t>
            </a:r>
          </a:p>
          <a:p>
            <a:pPr lvl="0">
              <a:buNone/>
            </a:pPr>
            <a:endParaRPr lang="ru-RU" dirty="0" smtClean="0"/>
          </a:p>
          <a:p>
            <a:r>
              <a:rPr lang="ru-RU" b="1" dirty="0" smtClean="0"/>
              <a:t>2. </a:t>
            </a:r>
            <a:r>
              <a:rPr lang="ru-RU" dirty="0" smtClean="0"/>
              <a:t>* </a:t>
            </a:r>
          </a:p>
          <a:p>
            <a:pPr lvl="0">
              <a:buNone/>
            </a:pPr>
            <a:r>
              <a:rPr lang="ru-RU" dirty="0" smtClean="0"/>
              <a:t>Смоленск- Бородино-Петербург-	Малоярославец</a:t>
            </a:r>
          </a:p>
          <a:p>
            <a:endParaRPr lang="ru-RU" dirty="0" smtClean="0"/>
          </a:p>
          <a:p>
            <a:r>
              <a:rPr lang="ru-RU" b="1" dirty="0" smtClean="0"/>
              <a:t>3.</a:t>
            </a:r>
            <a:r>
              <a:rPr lang="ru-RU" dirty="0" smtClean="0"/>
              <a:t> * </a:t>
            </a:r>
          </a:p>
          <a:p>
            <a:pPr lvl="0">
              <a:buNone/>
            </a:pPr>
            <a:r>
              <a:rPr lang="ru-RU" dirty="0" err="1" smtClean="0"/>
              <a:t>Кутузов-Ней-Барклай-де-Толли</a:t>
            </a:r>
            <a:r>
              <a:rPr lang="ru-RU" dirty="0" smtClean="0"/>
              <a:t>-	</a:t>
            </a:r>
            <a:r>
              <a:rPr lang="ru-RU" dirty="0" err="1" smtClean="0"/>
              <a:t>Витгенштейн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dirty="0" smtClean="0"/>
              <a:t>4.</a:t>
            </a:r>
            <a:r>
              <a:rPr lang="ru-RU" dirty="0" smtClean="0"/>
              <a:t> * </a:t>
            </a:r>
          </a:p>
          <a:p>
            <a:pPr lvl="0">
              <a:buNone/>
            </a:pPr>
            <a:r>
              <a:rPr lang="ru-RU" dirty="0" err="1" smtClean="0"/>
              <a:t>Кожина-Давыдов-Фигнер-Дорохов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План  мероприятий  ШНПО  на  2012/2013   учебный  год  (Год   </a:t>
            </a:r>
            <a:r>
              <a:rPr lang="ru-RU" sz="2800" b="1" dirty="0" smtClean="0"/>
              <a:t>Германии)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sz="3200" dirty="0" smtClean="0"/>
              <a:t>Декада   «Искусство Германии»</a:t>
            </a:r>
          </a:p>
          <a:p>
            <a:pPr>
              <a:buNone/>
            </a:pPr>
            <a:r>
              <a:rPr lang="ru-RU" sz="3200" dirty="0" smtClean="0"/>
              <a:t> 11 - 21 марта 2013 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2. </a:t>
            </a:r>
            <a:r>
              <a:rPr lang="en-US" sz="3200" dirty="0" smtClean="0"/>
              <a:t>IV </a:t>
            </a:r>
            <a:r>
              <a:rPr lang="ru-RU" sz="3200" dirty="0" smtClean="0"/>
              <a:t>школьная  научно-практическая конференция, посвященная Году  Германии</a:t>
            </a: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412776"/>
            <a:ext cx="7406640" cy="1944216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i="1" dirty="0" smtClean="0">
                <a:effectLst/>
              </a:rPr>
              <a:t>Династические связи Германии и России</a:t>
            </a:r>
            <a:endParaRPr lang="ru-RU" b="1" i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21296"/>
            <a:ext cx="7848872" cy="5932040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школьная научно-практическая конференция </a:t>
            </a:r>
          </a:p>
          <a:p>
            <a:pPr algn="ctr"/>
            <a:endParaRPr lang="ru-RU" sz="23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                                                                                                                                         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          </a:t>
            </a:r>
          </a:p>
          <a:p>
            <a:endParaRPr lang="ru-RU" sz="1400" dirty="0" smtClean="0"/>
          </a:p>
          <a:p>
            <a:pPr algn="r"/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Автор работы:  </a:t>
            </a:r>
            <a:r>
              <a:rPr lang="ru-RU" sz="2900" b="1" i="1" dirty="0" err="1" smtClean="0">
                <a:latin typeface="Times New Roman" pitchFamily="18" charset="0"/>
                <a:cs typeface="Times New Roman" pitchFamily="18" charset="0"/>
              </a:rPr>
              <a:t>Саидова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 М.,  10 «А»                                                                                                                                                                        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sz="2900" i="1" dirty="0" err="1" smtClean="0">
                <a:latin typeface="Times New Roman" pitchFamily="18" charset="0"/>
                <a:cs typeface="Times New Roman" pitchFamily="18" charset="0"/>
              </a:rPr>
              <a:t>Жакот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Лариса Петровна</a:t>
            </a:r>
          </a:p>
          <a:p>
            <a:pPr algn="r"/>
            <a:endParaRPr lang="ru-RU" sz="2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     апрель 2013 год</a:t>
            </a:r>
            <a:endParaRPr lang="ru-RU" sz="29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689176" cy="49294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	« Религия новой эпохи»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dirty="0"/>
              <a:t>	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		Автор работы: Давтян Соня 7«А»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	</a:t>
            </a:r>
            <a:r>
              <a:rPr lang="ru-RU" sz="1600" dirty="0" smtClean="0">
                <a:solidFill>
                  <a:schemeClr val="tx1"/>
                </a:solidFill>
              </a:rPr>
              <a:t>	Преподаватель: Комягин Николай Владимирович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56263" cy="1054250"/>
          </a:xfrm>
        </p:spPr>
        <p:txBody>
          <a:bodyPr>
            <a:normAutofit/>
          </a:bodyPr>
          <a:lstStyle/>
          <a:p>
            <a:r>
              <a:rPr lang="en-US" sz="1800" dirty="0"/>
              <a:t>IV</a:t>
            </a:r>
            <a:r>
              <a:rPr lang="ru-RU" sz="1800" dirty="0"/>
              <a:t> школьная научно-практическая конференция </a:t>
            </a:r>
          </a:p>
        </p:txBody>
      </p:sp>
    </p:spTree>
    <p:extLst>
      <p:ext uri="{BB962C8B-B14F-4D97-AF65-F5344CB8AC3E}">
        <p14:creationId xmlns:p14="http://schemas.microsoft.com/office/powerpoint/2010/main" xmlns="" val="24595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971550" y="1557338"/>
            <a:ext cx="6934200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371600" y="3767138"/>
            <a:ext cx="6400800" cy="175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Портрет на фоне эпохи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1446213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775" y="328613"/>
            <a:ext cx="1473200" cy="147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0763" y="5084763"/>
            <a:ext cx="1446212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078413"/>
            <a:ext cx="1439863" cy="144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1655763" y="503238"/>
            <a:ext cx="6119812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IV</a:t>
            </a:r>
            <a:r>
              <a:rPr lang="ru-RU" sz="2400">
                <a:solidFill>
                  <a:srgbClr val="000000"/>
                </a:solidFill>
              </a:rPr>
              <a:t>   школьная научно-практическая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                      конференция.</a:t>
            </a: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5040313" y="4905375"/>
            <a:ext cx="3600450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</a:rPr>
              <a:t>Авторы: Петросян Леонид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</a:rPr>
              <a:t>               Колесникова Наталья 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5040313" y="5611813"/>
            <a:ext cx="3455987" cy="3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</a:rPr>
              <a:t>Руководитель: Жакот Л.П.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2700338" y="6119813"/>
            <a:ext cx="41036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ru-RU">
                <a:solidFill>
                  <a:srgbClr val="FFFFFF"/>
                </a:solidFill>
              </a:rPr>
              <a:t>				</a:t>
            </a:r>
            <a:r>
              <a:rPr lang="ru-RU">
                <a:solidFill>
                  <a:srgbClr val="000000"/>
                </a:solidFill>
              </a:rPr>
              <a:t>Апрель 2013г.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1331913" y="1773238"/>
            <a:ext cx="6264275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00"/>
                </a:solidFill>
              </a:rPr>
              <a:t>Отто фон Бисмарк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00"/>
                </a:solidFill>
              </a:rPr>
              <a:t>Шёнхаузен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786082"/>
          </a:xfrm>
        </p:spPr>
        <p:txBody>
          <a:bodyPr/>
          <a:lstStyle/>
          <a:p>
            <a:r>
              <a:rPr lang="ru-RU" sz="3600" b="1" dirty="0" smtClean="0"/>
              <a:t>Проектная  деятельность  в  ОУ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ШНПО</a:t>
            </a:r>
            <a:r>
              <a:rPr lang="ru-RU" dirty="0" smtClean="0"/>
              <a:t> 	(ШКОЛЬНОЕ  НАУЧНО-ПРОСВЕТИТЕЛЬСКОЕ  ОБЩЕСТВО) </a:t>
            </a:r>
            <a:r>
              <a:rPr lang="ru-RU" b="1" dirty="0" smtClean="0"/>
              <a:t>«Паруса  науки»</a:t>
            </a:r>
            <a:endParaRPr lang="ru-RU" b="1" dirty="0"/>
          </a:p>
        </p:txBody>
      </p:sp>
      <p:pic>
        <p:nvPicPr>
          <p:cNvPr id="4" name="Содержимое 3" descr="D:\ГИМН И ГЕРБ\Эмблемы\9а - копия\Эмблема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857496"/>
            <a:ext cx="3049412" cy="34305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3143249"/>
            <a:ext cx="56436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  2009/2010  учебного  года – ШНО</a:t>
            </a:r>
          </a:p>
          <a:p>
            <a:endParaRPr lang="ru-RU" sz="3200" dirty="0" smtClean="0"/>
          </a:p>
          <a:p>
            <a:r>
              <a:rPr lang="ru-RU" sz="3200" dirty="0" smtClean="0"/>
              <a:t>с  2012/2013  учебного  года  преобразовано  в  ШНПО  «ПАРУСА   НАУКИ»</a:t>
            </a:r>
          </a:p>
          <a:p>
            <a:endParaRPr lang="ru-RU" sz="3200" dirty="0"/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8072462" y="928670"/>
            <a:ext cx="642942" cy="92869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915816" y="6021288"/>
            <a:ext cx="3384376" cy="504056"/>
          </a:xfrm>
        </p:spPr>
        <p:txBody>
          <a:bodyPr/>
          <a:lstStyle/>
          <a:p>
            <a:r>
              <a:rPr lang="ru-RU" sz="2000" dirty="0" smtClean="0"/>
              <a:t>Апрель 2013 года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05800" cy="46903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IV </a:t>
            </a:r>
            <a:r>
              <a:rPr lang="ru-RU" sz="2800" dirty="0" smtClean="0"/>
              <a:t>школьная научно-практическая конференция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36510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Автор</a:t>
            </a:r>
            <a:r>
              <a:rPr lang="en-US" sz="2400" dirty="0" smtClean="0"/>
              <a:t>:</a:t>
            </a:r>
            <a:r>
              <a:rPr lang="ru-RU" sz="2400" dirty="0" smtClean="0"/>
              <a:t> Бойцов Илья, 10 - А</a:t>
            </a:r>
          </a:p>
          <a:p>
            <a:r>
              <a:rPr lang="ru-RU" sz="2400" dirty="0" smtClean="0"/>
              <a:t>Руководитель</a:t>
            </a:r>
            <a:r>
              <a:rPr lang="en-US" sz="2400" dirty="0" smtClean="0"/>
              <a:t>:</a:t>
            </a:r>
            <a:r>
              <a:rPr lang="ru-RU" sz="2400" dirty="0" smtClean="0"/>
              <a:t> </a:t>
            </a:r>
            <a:r>
              <a:rPr lang="ru-RU" sz="2400" dirty="0" err="1" smtClean="0"/>
              <a:t>Жакот</a:t>
            </a:r>
            <a:r>
              <a:rPr lang="ru-RU" sz="2400" dirty="0" smtClean="0"/>
              <a:t> Л.П.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1844824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Конрад Аденауэр – первый канцлер ФРГ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6467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8388424" cy="1470025"/>
          </a:xfrm>
        </p:spPr>
        <p:txBody>
          <a:bodyPr>
            <a:normAutofit fontScale="90000"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Берлинская стена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 </a:t>
            </a:r>
            <a:r>
              <a:rPr lang="de-DE" i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Berliner </a:t>
            </a:r>
            <a:r>
              <a:rPr lang="de-DE" i="1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Mauer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 </a:t>
            </a: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4925" y="6488113"/>
            <a:ext cx="9001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Презентация выполнена ученицей   7</a:t>
            </a:r>
            <a:r>
              <a:rPr lang="en-US"/>
              <a:t>”</a:t>
            </a:r>
            <a:r>
              <a:rPr lang="ru-RU"/>
              <a:t>А</a:t>
            </a:r>
            <a:r>
              <a:rPr lang="en-US"/>
              <a:t>”</a:t>
            </a:r>
            <a:r>
              <a:rPr lang="ru-RU"/>
              <a:t> класса Гудумак Анастасией  </a:t>
            </a:r>
          </a:p>
        </p:txBody>
      </p:sp>
      <p:pic>
        <p:nvPicPr>
          <p:cNvPr id="9220" name="Picture 2" descr="7. Пограничная охрана Восточного Берлина стоит на Берлинской стене перед Бранденбургскими воротами 11 ноября 1989 года. (REUTERS/Staff/Fil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844675"/>
            <a:ext cx="66214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4149080"/>
            <a:ext cx="7854696" cy="23762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b="1" dirty="0" smtClean="0"/>
              <a:t>Историческая  секция</a:t>
            </a:r>
          </a:p>
          <a:p>
            <a:pPr algn="ctr"/>
            <a:endParaRPr lang="ru-RU" b="1" dirty="0" smtClean="0"/>
          </a:p>
          <a:p>
            <a:pPr algn="ctr"/>
            <a:r>
              <a:rPr lang="en-US" b="1" dirty="0" smtClean="0"/>
              <a:t>IV </a:t>
            </a:r>
            <a:r>
              <a:rPr lang="ru-RU" b="1" dirty="0" smtClean="0"/>
              <a:t>  школьной    научно-практической конференции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26  Апреля  2013г.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0483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1. С  каким    событием  в  истории  Германии  связано выражение  «железом и  кровью»?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25564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Объединением  Германии в  единое  государство  в   60-70-е годы   </a:t>
            </a:r>
            <a:r>
              <a:rPr lang="en-US" sz="4000" dirty="0" smtClean="0"/>
              <a:t>XIX</a:t>
            </a:r>
            <a:r>
              <a:rPr lang="ru-RU" sz="4000" dirty="0" smtClean="0"/>
              <a:t> века.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088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2.  С  именем  какой  русской  императрицы  (бывшей  немецкой  принцессы)  связана  история  госпиталя в  Зимнем  дворце  в  годы  Первой  мировой  войны (1914-1918)?   </a:t>
            </a:r>
            <a:endParaRPr lang="ru-RU" sz="3600" b="1" dirty="0"/>
          </a:p>
        </p:txBody>
      </p:sp>
      <p:pic>
        <p:nvPicPr>
          <p:cNvPr id="4" name="Содержимое 3" descr="але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3429000"/>
            <a:ext cx="2094379" cy="2967037"/>
          </a:xfrm>
        </p:spPr>
      </p:pic>
      <p:sp>
        <p:nvSpPr>
          <p:cNvPr id="5" name="TextBox 4"/>
          <p:cNvSpPr txBox="1"/>
          <p:nvPr/>
        </p:nvSpPr>
        <p:spPr>
          <a:xfrm>
            <a:off x="3995936" y="3861048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Александра   Федоровна</a:t>
            </a:r>
            <a:r>
              <a:rPr lang="ru-RU" sz="2800" dirty="0" smtClean="0"/>
              <a:t>,  </a:t>
            </a:r>
          </a:p>
          <a:p>
            <a:r>
              <a:rPr lang="ru-RU" sz="2800" dirty="0" smtClean="0"/>
              <a:t>жена  Николая  </a:t>
            </a:r>
            <a:r>
              <a:rPr lang="en-US" sz="2800" dirty="0" smtClean="0"/>
              <a:t>II</a:t>
            </a:r>
            <a:r>
              <a:rPr lang="ru-RU" sz="2800" dirty="0" smtClean="0"/>
              <a:t>,  </a:t>
            </a:r>
          </a:p>
          <a:p>
            <a:r>
              <a:rPr lang="ru-RU" sz="2800" dirty="0" smtClean="0"/>
              <a:t>последнего   императора  России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20048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   3. Какое  из  этих  изображений  соответствует  флагу  ФРГ  (Федеративной  республики  Германия)?</a:t>
            </a:r>
            <a:endParaRPr lang="ru-RU" sz="3200" b="1" dirty="0"/>
          </a:p>
        </p:txBody>
      </p:sp>
      <p:pic>
        <p:nvPicPr>
          <p:cNvPr id="4" name="Picture 4" descr="Flag of Germany.sv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264029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276030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9000"/>
            <a:ext cx="1754015" cy="21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558924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№  1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5949280"/>
            <a:ext cx="106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№  2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580526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№ 3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   </a:t>
            </a:r>
            <a:endParaRPr lang="ru-RU" sz="3200" b="1" dirty="0"/>
          </a:p>
        </p:txBody>
      </p:sp>
      <p:pic>
        <p:nvPicPr>
          <p:cNvPr id="4" name="Picture 4" descr="Flag of Germany.sv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468051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91880" y="558924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№  1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1274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4.  Как  звали  первого  канцлера  Германии?</a:t>
            </a:r>
            <a:endParaRPr lang="ru-RU" sz="32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2471737" cy="411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7985" y="3284984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Отто</a:t>
            </a:r>
            <a:r>
              <a:rPr lang="ru-RU" sz="2800" b="1" dirty="0" smtClean="0"/>
              <a:t>  фон  Бисмарк   </a:t>
            </a:r>
            <a:r>
              <a:rPr lang="ru-RU" sz="2800" b="1" dirty="0" err="1" smtClean="0"/>
              <a:t>Шёнхаузен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5.  Как  можно  озаглавить  эту  фотографию?</a:t>
            </a:r>
            <a:br>
              <a:rPr lang="ru-RU" sz="3200" b="1" dirty="0" smtClean="0"/>
            </a:br>
            <a:r>
              <a:rPr lang="ru-RU" sz="3200" b="1" dirty="0" smtClean="0"/>
              <a:t>	Что  на  ней  изображено?</a:t>
            </a:r>
            <a:endParaRPr lang="ru-RU" sz="3200" b="1" dirty="0"/>
          </a:p>
        </p:txBody>
      </p:sp>
      <p:pic>
        <p:nvPicPr>
          <p:cNvPr id="4" name="Picture 4" descr="File:Crane removed part of Wall Brandenburg G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3514" y="2594671"/>
            <a:ext cx="4602742" cy="30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4" descr="File:Crane removed part of Wall Brandenburg G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69971"/>
            <a:ext cx="4911367" cy="32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5013176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Демонтаж секции Берлинской  стены </a:t>
            </a:r>
            <a:r>
              <a:rPr lang="ru-RU" sz="2800" dirty="0" smtClean="0"/>
              <a:t>возле Бранденбургских ворот,   21 декабря 1989 года.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План  мероприятий  ШНПО  на  2012/2013   учебный  год  </a:t>
            </a:r>
            <a:r>
              <a:rPr lang="ru-RU" sz="2800" b="1" dirty="0" smtClean="0"/>
              <a:t>(Год  России)  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089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1. </a:t>
            </a:r>
            <a:r>
              <a:rPr lang="ru-RU" sz="2400" b="1" dirty="0" err="1" smtClean="0"/>
              <a:t>Онлайн</a:t>
            </a:r>
            <a:r>
              <a:rPr lang="ru-RU" sz="2400" b="1" dirty="0" smtClean="0"/>
              <a:t>   викторина  на  сайте  ОУ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«Знатоки  истории.  Отечественная  война 1812года»        для  4-11  классов</a:t>
            </a:r>
          </a:p>
          <a:p>
            <a:pPr>
              <a:buNone/>
            </a:pPr>
            <a:r>
              <a:rPr lang="ru-RU" sz="2400" dirty="0" smtClean="0"/>
              <a:t>2. Участие  во  всероссийском конкурсе</a:t>
            </a:r>
            <a:r>
              <a:rPr lang="ru-RU" sz="2400" b="1" dirty="0" smtClean="0"/>
              <a:t> «Наше наследие», </a:t>
            </a:r>
            <a:r>
              <a:rPr lang="ru-RU" sz="2400" dirty="0" smtClean="0"/>
              <a:t>посвященном  1150-летию  российской государственности и 200-летию Отечественной войны 1812 года</a:t>
            </a:r>
          </a:p>
          <a:p>
            <a:pPr>
              <a:buNone/>
            </a:pPr>
            <a:r>
              <a:rPr lang="ru-RU" sz="2400" dirty="0" smtClean="0"/>
              <a:t>3. Участие  в  городском  </a:t>
            </a:r>
            <a:r>
              <a:rPr lang="ru-RU" sz="2400" b="1" dirty="0" smtClean="0"/>
              <a:t>конкурсе   «Знатоки  истории. Война 1812</a:t>
            </a:r>
            <a:r>
              <a:rPr lang="ru-RU" sz="2400" dirty="0" smtClean="0"/>
              <a:t> </a:t>
            </a:r>
            <a:r>
              <a:rPr lang="ru-RU" sz="2400" b="1" dirty="0" smtClean="0"/>
              <a:t>года» ЦГДБ им. А.С. Пушкина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dirty="0" smtClean="0"/>
              <a:t>4. Историческая ролевая  игра  в  ОУ «Цари на каждом  бранном  поле  и  на  балу…»для 7-11  классов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6. Как  звали  немецкую  принцессу,  которая  	34  года  управляла  Россией? </a:t>
            </a:r>
            <a:endParaRPr lang="ru-RU" sz="3200" b="1" dirty="0"/>
          </a:p>
        </p:txBody>
      </p:sp>
      <p:pic>
        <p:nvPicPr>
          <p:cNvPr id="4" name="Содержимое 6" descr="404px-Dmitry_Levitsky_-_Екатерина_II_в_виде_Законодательницы_в_храме_богини_Правосудия_-_Google_Art_Proj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204864"/>
            <a:ext cx="2875903" cy="4264025"/>
          </a:xfrm>
        </p:spPr>
      </p:pic>
      <p:sp>
        <p:nvSpPr>
          <p:cNvPr id="5" name="TextBox 4"/>
          <p:cNvSpPr txBox="1"/>
          <p:nvPr/>
        </p:nvSpPr>
        <p:spPr>
          <a:xfrm>
            <a:off x="4355976" y="4221088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Екатерина  </a:t>
            </a:r>
            <a:r>
              <a:rPr lang="en-US" sz="3200" b="1" dirty="0" smtClean="0"/>
              <a:t>II</a:t>
            </a:r>
          </a:p>
          <a:p>
            <a:r>
              <a:rPr lang="en-US" sz="3200" b="1" dirty="0" smtClean="0"/>
              <a:t>(</a:t>
            </a:r>
            <a:r>
              <a:rPr lang="ru-RU" sz="2400" b="1" dirty="0" smtClean="0"/>
              <a:t>София  Августа  Фредерика  Ангальт-Цербстская)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7.  В  каком  городе  России  жил  первый  канцлер  Германии  </a:t>
            </a:r>
            <a:r>
              <a:rPr lang="ru-RU" sz="3200" b="1" dirty="0" err="1" smtClean="0"/>
              <a:t>Отто</a:t>
            </a:r>
            <a:r>
              <a:rPr lang="ru-RU" sz="3200" b="1" dirty="0" smtClean="0"/>
              <a:t>  фон  Бисмарк  с 1851  по  1861 годы?</a:t>
            </a:r>
            <a:endParaRPr lang="ru-RU" sz="32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24944"/>
            <a:ext cx="4752528" cy="31683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2996952"/>
            <a:ext cx="38884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i="1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i="1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 dirty="0" smtClean="0">
                <a:solidFill>
                  <a:srgbClr val="000000"/>
                </a:solidFill>
              </a:rPr>
              <a:t>Санкт-Петербург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 dirty="0" smtClean="0">
                <a:solidFill>
                  <a:srgbClr val="000000"/>
                </a:solidFill>
              </a:rPr>
              <a:t>Адрес: Английская </a:t>
            </a:r>
            <a:r>
              <a:rPr lang="ru-RU" sz="2400" i="1" dirty="0" err="1" smtClean="0">
                <a:solidFill>
                  <a:srgbClr val="000000"/>
                </a:solidFill>
              </a:rPr>
              <a:t>наб</a:t>
            </a:r>
            <a:r>
              <a:rPr lang="ru-RU" sz="2400" i="1" dirty="0" smtClean="0">
                <a:solidFill>
                  <a:srgbClr val="000000"/>
                </a:solidFill>
              </a:rPr>
              <a:t>, д.50</a:t>
            </a:r>
            <a:r>
              <a:rPr lang="ru-RU" sz="2400" dirty="0" smtClean="0">
                <a:solidFill>
                  <a:srgbClr val="000000"/>
                </a:solidFill>
              </a:rPr>
              <a:t>. 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2085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8. Закончите фразу: </a:t>
            </a:r>
            <a:br>
              <a:rPr lang="ru-RU" sz="3200" b="1" dirty="0" smtClean="0"/>
            </a:br>
            <a:r>
              <a:rPr lang="ru-RU" sz="3200" b="1" dirty="0" smtClean="0"/>
              <a:t>«К  концу  </a:t>
            </a:r>
            <a:r>
              <a:rPr lang="en-US" sz="3200" b="1" dirty="0" smtClean="0"/>
              <a:t>XVIII</a:t>
            </a:r>
            <a:r>
              <a:rPr lang="ru-RU" sz="3200" b="1" dirty="0" smtClean="0"/>
              <a:t>  века,  в  результате  династических  браков, династия  Романовых    фактически…»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1836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  крови была  немецкой.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9. Каким   образом  история  Германии  связана    с  событием,  запечатленным  на   этой  фотографии?    Назовите этих  людей.</a:t>
            </a:r>
            <a:endParaRPr lang="ru-RU" sz="32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714620"/>
            <a:ext cx="4968297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86446" y="4000504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 – 11 февраля 1945 –</a:t>
            </a:r>
          </a:p>
          <a:p>
            <a:r>
              <a:rPr lang="ru-RU" sz="2400" b="1" dirty="0" smtClean="0"/>
              <a:t> Ялтинская   конференция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endParaRPr lang="ru-RU" sz="32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4968297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43570" y="1285860"/>
            <a:ext cx="32861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4 – 11 февраля 1945 </a:t>
            </a:r>
            <a:r>
              <a:rPr lang="ru-RU" sz="2400" dirty="0" smtClean="0"/>
              <a:t>–</a:t>
            </a:r>
          </a:p>
          <a:p>
            <a:r>
              <a:rPr lang="ru-RU" sz="2400" dirty="0" smtClean="0"/>
              <a:t> на   Ялтинской   конференции    </a:t>
            </a:r>
            <a:r>
              <a:rPr lang="ru-RU" sz="2400" b="1" dirty="0" smtClean="0"/>
              <a:t>решалась    судьба  послевоенной  Германии   </a:t>
            </a:r>
            <a:r>
              <a:rPr lang="ru-RU" sz="2400" dirty="0" smtClean="0"/>
              <a:t>премьер-министром    Великобритании </a:t>
            </a:r>
            <a:r>
              <a:rPr lang="ru-RU" sz="2400" b="1" dirty="0" smtClean="0"/>
              <a:t>–    У.  Черчиллем, </a:t>
            </a:r>
            <a:r>
              <a:rPr lang="ru-RU" sz="2400" dirty="0" smtClean="0"/>
              <a:t>президентом  США  </a:t>
            </a:r>
            <a:r>
              <a:rPr lang="ru-RU" sz="2400" b="1" dirty="0" smtClean="0"/>
              <a:t>Ф.  Рузвельтом  США  и     </a:t>
            </a:r>
            <a:r>
              <a:rPr lang="ru-RU" sz="2400" dirty="0" smtClean="0"/>
              <a:t>лидером СССР –       </a:t>
            </a:r>
            <a:r>
              <a:rPr lang="ru-RU" sz="2400" b="1" dirty="0" smtClean="0"/>
              <a:t>И. В. Сталиным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90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10.  Юнкер  в  Германии – это  крупный  землевладелец.    Почему  человека,  который  стал  первым    канцлером  страны,   Бисмарка,  современники  прозвали  «бешеный    юнкер»?</a:t>
            </a:r>
            <a:endParaRPr lang="ru-RU" sz="3200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643182"/>
            <a:ext cx="2972123" cy="3895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95798"/>
          </a:xfrm>
        </p:spPr>
        <p:txBody>
          <a:bodyPr/>
          <a:lstStyle/>
          <a:p>
            <a:r>
              <a:rPr lang="ru-RU" sz="3600" dirty="0" smtClean="0"/>
              <a:t> В силу своего характера, Бисмарк на первом же заседании </a:t>
            </a:r>
            <a:r>
              <a:rPr lang="ru-RU" sz="3600" b="1" dirty="0" smtClean="0"/>
              <a:t>ландтага</a:t>
            </a:r>
            <a:r>
              <a:rPr lang="ru-RU" sz="3600" dirty="0" smtClean="0"/>
              <a:t> приобрёл скандальную известность.  Он выкрикивал, не дожидаясь очереди и кидался пылкими фразами. После этого    его   прозвали «бешенный юнкер».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5327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11.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Кто   изображен  на  этой   фотографии?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Н\Desktop\Конрад Аденауэр\К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8312" y="2143125"/>
            <a:ext cx="6487376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5327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4" name="Picture 3" descr="C:\Users\Н\Desktop\Конрад Аденауэр\К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357430"/>
            <a:ext cx="6487376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57290" y="642919"/>
            <a:ext cx="6715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Конрад Аденауэр,  </a:t>
            </a:r>
            <a:r>
              <a:rPr lang="ru-RU" sz="3200" dirty="0" smtClean="0">
                <a:solidFill>
                  <a:srgbClr val="002060"/>
                </a:solidFill>
              </a:rPr>
              <a:t>первый   канцлер   ФРГ (1949-1963)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12.  Был  ли  самый  популярный  канцлер    Германии  в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веке  К.  Аденауэр  главой  государства  в  тот  период,  когда  была  возведена  Берлинская   стена?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ile:Thefalloftheberlinwall19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3071810"/>
            <a:ext cx="4317454" cy="325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071810"/>
            <a:ext cx="2273693" cy="341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Историческая ролевая  игра  в  ОУ</a:t>
            </a:r>
            <a:br>
              <a:rPr lang="ru-RU" sz="2700" b="1" dirty="0" smtClean="0"/>
            </a:br>
            <a:r>
              <a:rPr lang="ru-RU" sz="2700" b="1" dirty="0" smtClean="0"/>
              <a:t> «Цари на каждом  бранном  поле  и  на  балу…»</a:t>
            </a:r>
            <a:br>
              <a:rPr lang="ru-RU" sz="2700" b="1" dirty="0" smtClean="0"/>
            </a:br>
            <a:r>
              <a:rPr lang="ru-RU" sz="2700" b="1" dirty="0" smtClean="0"/>
              <a:t>для 7-11  классов</a:t>
            </a:r>
            <a:br>
              <a:rPr lang="ru-RU" sz="2700" b="1" dirty="0" smtClean="0"/>
            </a:br>
            <a:r>
              <a:rPr lang="ru-RU" sz="2700" b="1" dirty="0" smtClean="0"/>
              <a:t>декабрь 2012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1812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204864"/>
            <a:ext cx="3524250" cy="2643188"/>
          </a:xfrm>
        </p:spPr>
      </p:pic>
      <p:pic>
        <p:nvPicPr>
          <p:cNvPr id="10" name="Рисунок 9" descr="1812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3524250" cy="2714625"/>
          </a:xfrm>
          <a:prstGeom prst="rect">
            <a:avLst/>
          </a:prstGeom>
        </p:spPr>
      </p:pic>
      <p:pic>
        <p:nvPicPr>
          <p:cNvPr id="11" name="Рисунок 10" descr="1812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214812"/>
            <a:ext cx="3524250" cy="2643188"/>
          </a:xfrm>
          <a:prstGeom prst="rect">
            <a:avLst/>
          </a:prstGeom>
        </p:spPr>
      </p:pic>
      <p:pic>
        <p:nvPicPr>
          <p:cNvPr id="13" name="Рисунок 12" descr="1812 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260648"/>
            <a:ext cx="3524250" cy="2643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Да.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Берлинская  стена  была  возведена   по  решению  властей  ГДР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 1961 году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 а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Конрад     Аденауэр  находился  на  посту  канцлера  ФРГ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  1949  по  1963  годы.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ile:Thefalloftheberlinwall19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3071810"/>
            <a:ext cx="4317454" cy="325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071810"/>
            <a:ext cx="2273693" cy="341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17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13.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Кому  принадлежат  слова: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 «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Никогда и ничего не замышляйте против России, потому что на Вашу самую изощренную хитрость Россия ответит самой неожиданной глупостью и потому выиграет»?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  каком  веке  они  были  сказаны?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93096"/>
            <a:ext cx="9144000" cy="2031504"/>
          </a:xfrm>
        </p:spPr>
        <p:txBody>
          <a:bodyPr/>
          <a:lstStyle/>
          <a:p>
            <a:r>
              <a:rPr lang="ru-RU" dirty="0" smtClean="0"/>
              <a:t>Первому   канцлеру  Германии   </a:t>
            </a:r>
            <a:r>
              <a:rPr lang="ru-RU" b="1" dirty="0" err="1" smtClean="0"/>
              <a:t>Отто</a:t>
            </a:r>
            <a:r>
              <a:rPr lang="ru-RU" b="1" dirty="0" smtClean="0"/>
              <a:t>  фон  Бисмарку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В  60-е годы  </a:t>
            </a:r>
            <a:r>
              <a:rPr lang="en-US" b="1" dirty="0" smtClean="0"/>
              <a:t>XIX</a:t>
            </a:r>
            <a:r>
              <a:rPr lang="ru-RU" b="1" dirty="0" smtClean="0"/>
              <a:t>  века.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+mn-lt"/>
              </a:rPr>
              <a:t>14.Что  объединяет  эти  изображения?   </a:t>
            </a: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20882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Эти  изобретения 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XIX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века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(телефон,  телеграф, дирижабль)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способствовали  изменению  общественного  сознания.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File:CNAM-IMG 05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2193566" cy="219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vsenovoe.info/wp-content/images/2009/11/%D1%8D%D0%BB%D0%B5%D0%BA%D1%82%D1%80%D0%B8%D1%87%D0%B5%D1%81%D0%BA%D0%B8%D0%B9-%D1%82%D0%B5%D0%BB%D0%B5%D0%B3%D1%80%D0%B0%D1%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2746939" cy="198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Parseval PL19 1914-08-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750870" cy="156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81314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+mn-lt"/>
              </a:rPr>
              <a:t> 15.</a:t>
            </a:r>
            <a:r>
              <a:rPr lang="en-US" sz="3200" i="1" dirty="0" smtClean="0"/>
              <a:t> </a:t>
            </a:r>
            <a:r>
              <a:rPr lang="ru-RU" sz="3200" b="1" i="1" dirty="0" smtClean="0"/>
              <a:t>Кто,  кому  и  по  какому  поводу  сказал:  </a:t>
            </a:r>
            <a:r>
              <a:rPr lang="en-US" sz="3200" i="1" dirty="0" smtClean="0"/>
              <a:t>“</a:t>
            </a:r>
            <a:r>
              <a:rPr lang="ru-RU" sz="3200" i="1" dirty="0" smtClean="0"/>
              <a:t>…Генеральный секретарь ________, если Вы ищете мир, если Вы ищете процветание для Советского Союза и Восточной Европы, если Вы ищете либерализацию: приезжайте сюда! Господин ______, откройте эти ворота! Господин _______, разрушьте эту стену!</a:t>
            </a:r>
            <a:r>
              <a:rPr lang="en-US" sz="3200" i="1" dirty="0" smtClean="0"/>
              <a:t>”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latin typeface="+mn-lt"/>
              </a:rPr>
              <a:t> </a:t>
            </a: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80736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8229600" cy="144016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«</a:t>
            </a:r>
            <a:r>
              <a:rPr lang="ru-RU" sz="3600" b="1" dirty="0"/>
              <a:t>Господин Горбачёв, разрушьте эту стену!»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File:ReaganBerlinW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31" y="1409610"/>
            <a:ext cx="3892097" cy="320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4616699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Рональд Рейган</a:t>
            </a:r>
            <a:r>
              <a:rPr lang="ru-RU" dirty="0"/>
              <a:t> </a:t>
            </a:r>
            <a:r>
              <a:rPr lang="ru-RU" dirty="0" smtClean="0"/>
              <a:t> выступает </a:t>
            </a:r>
            <a:r>
              <a:rPr lang="ru-RU" dirty="0"/>
              <a:t>у Берлинской стены, июнь 1987 года.</a:t>
            </a:r>
          </a:p>
        </p:txBody>
      </p:sp>
      <p:pic>
        <p:nvPicPr>
          <p:cNvPr id="6148" name="Picture 4" descr="http://cs406229.vk.me/v406229410/be59/U52WdSG4zv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4269" y="3645024"/>
            <a:ext cx="46196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 1 6"/>
          <p:cNvSpPr/>
          <p:nvPr/>
        </p:nvSpPr>
        <p:spPr>
          <a:xfrm>
            <a:off x="4067944" y="1556792"/>
            <a:ext cx="4846951" cy="187220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“</a:t>
            </a:r>
            <a:r>
              <a:rPr lang="ru-RU" sz="1600" i="1" dirty="0" smtClean="0"/>
              <a:t>…Генеральный </a:t>
            </a:r>
            <a:r>
              <a:rPr lang="ru-RU" sz="1600" i="1" dirty="0"/>
              <a:t>секретарь </a:t>
            </a:r>
            <a:r>
              <a:rPr lang="ru-RU" sz="2400" b="1" i="1" dirty="0"/>
              <a:t>Горбачёв</a:t>
            </a:r>
            <a:r>
              <a:rPr lang="ru-RU" sz="1600" i="1" dirty="0"/>
              <a:t>, если Вы ищете мир, если Вы ищете процветание для Советского Союза и Восточной Европы, если Вы ищете либерализацию: приезжайте сюда! Господин Горбачёв, откройте эти ворота! Господин Горбачёв, разрушьте эту стену</a:t>
            </a:r>
            <a:r>
              <a:rPr lang="ru-RU" sz="1400" i="1" dirty="0" smtClean="0"/>
              <a:t>!</a:t>
            </a:r>
            <a:r>
              <a:rPr lang="en-US" sz="1400" i="1" dirty="0" smtClean="0"/>
              <a:t>”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33431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4178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Секция «Историческая</a:t>
            </a:r>
            <a:r>
              <a:rPr lang="ru-RU" sz="2400" dirty="0" smtClean="0"/>
              <a:t>», награждение победителей</a:t>
            </a:r>
            <a:endParaRPr lang="ru-RU" sz="2400" dirty="0"/>
          </a:p>
        </p:txBody>
      </p:sp>
      <p:pic>
        <p:nvPicPr>
          <p:cNvPr id="1027" name="Picture 3" descr="C:\Documents and Settings\Лариса\Рабочий стол\шно\конференция апрель 2013\фото конференция апрель 2013\S4010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5400600" cy="4050450"/>
          </a:xfrm>
          <a:prstGeom prst="rect">
            <a:avLst/>
          </a:prstGeom>
          <a:noFill/>
        </p:spPr>
      </p:pic>
      <p:pic>
        <p:nvPicPr>
          <p:cNvPr id="1026" name="Picture 2" descr="C:\Documents and Settings\Лариса\Рабочий стол\шно\конференция апрель 2013\фото конференция апрель 2013\S40102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24944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798168"/>
          </a:xfrm>
        </p:spPr>
        <p:txBody>
          <a:bodyPr/>
          <a:lstStyle/>
          <a:p>
            <a:pPr algn="ctr"/>
            <a:r>
              <a:rPr lang="ru-RU" b="1" dirty="0" smtClean="0"/>
              <a:t>Спасибо  за  внимание!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Технология  организации  и  проведения  электронной  викторины  на  сайте  ОУ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4945736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sz="3600" dirty="0" smtClean="0"/>
              <a:t>Составление  заданий  (совместно ШМО   Истории  и  Литературы)</a:t>
            </a:r>
          </a:p>
          <a:p>
            <a:r>
              <a:rPr lang="ru-RU" sz="3600" dirty="0" smtClean="0"/>
              <a:t>2. </a:t>
            </a:r>
            <a:r>
              <a:rPr lang="ru-RU" sz="3600" b="1" dirty="0" smtClean="0"/>
              <a:t>Информационно-агитационная работа</a:t>
            </a:r>
          </a:p>
          <a:p>
            <a:r>
              <a:rPr lang="ru-RU" sz="3600" dirty="0" smtClean="0"/>
              <a:t>3. Проведение   викторины</a:t>
            </a:r>
          </a:p>
          <a:p>
            <a:r>
              <a:rPr lang="ru-RU" sz="3600" dirty="0" smtClean="0"/>
              <a:t>4. Подведение   итогов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Объявление о  проведении  викторины</a:t>
            </a:r>
            <a:endParaRPr lang="ru-RU" sz="24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940152" y="2010727"/>
            <a:ext cx="2796624" cy="4617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787752" cy="585216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i="1" dirty="0" smtClean="0"/>
              <a:t>Бородино, Бородино!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i="1" dirty="0" smtClean="0"/>
              <a:t>В сердцах людей не умирает.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i="1" dirty="0" smtClean="0"/>
              <a:t>В твой славный день, Бородино,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i="1" dirty="0" smtClean="0"/>
              <a:t>Тебя народ наш воспевает.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i="1" dirty="0" smtClean="0"/>
              <a:t>В. Артанов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7 сентября исполнилось  200 лет со дня Бородинского сражения. </a:t>
            </a:r>
            <a:endParaRPr lang="ru-RU" sz="3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800" b="1" dirty="0" smtClean="0"/>
              <a:t>Приглашаем вас, дорогие ребята, принять участие в  викторине  </a:t>
            </a:r>
            <a:endParaRPr lang="ru-RU" sz="3800" dirty="0" smtClean="0"/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"Знатоки  истории. Отечественная  война 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1812 года"</a:t>
            </a:r>
            <a:r>
              <a:rPr lang="ru-RU" sz="3800" b="1" dirty="0" smtClean="0"/>
              <a:t>, чтобы вспомнить события далекого 1812 года, когда решалась не только судьба России, но и судьба Европы. </a:t>
            </a:r>
          </a:p>
          <a:p>
            <a:pPr>
              <a:buNone/>
            </a:pPr>
            <a:endParaRPr lang="ru-RU" sz="3800" dirty="0" smtClean="0"/>
          </a:p>
          <a:p>
            <a:pPr>
              <a:buNone/>
            </a:pPr>
            <a:r>
              <a:rPr lang="ru-RU" sz="3800" b="1" dirty="0" smtClean="0"/>
              <a:t>Время выполнения заданий:</a:t>
            </a:r>
            <a:r>
              <a:rPr lang="ru-RU" sz="3800" dirty="0" smtClean="0"/>
              <a:t> 24-29  сентября 2012 года. </a:t>
            </a:r>
          </a:p>
          <a:p>
            <a:pPr>
              <a:buNone/>
            </a:pPr>
            <a:r>
              <a:rPr lang="ru-RU" sz="3800" b="1" dirty="0" smtClean="0"/>
              <a:t>Кто может стать участником викторины?</a:t>
            </a:r>
            <a:r>
              <a:rPr lang="ru-RU" sz="3800" dirty="0" smtClean="0"/>
              <a:t> </a:t>
            </a:r>
          </a:p>
          <a:p>
            <a:pPr>
              <a:buNone/>
            </a:pPr>
            <a:r>
              <a:rPr lang="ru-RU" sz="3800" dirty="0" smtClean="0"/>
              <a:t>Учащиеся  5-11 классов (только индивидуально!). </a:t>
            </a:r>
          </a:p>
          <a:p>
            <a:pPr>
              <a:buNone/>
            </a:pPr>
            <a:r>
              <a:rPr lang="ru-RU" sz="4500" b="1" dirty="0" smtClean="0"/>
              <a:t>Награждение:</a:t>
            </a:r>
            <a:r>
              <a:rPr lang="ru-RU" sz="4500" dirty="0" smtClean="0"/>
              <a:t> </a:t>
            </a:r>
          </a:p>
          <a:p>
            <a:pPr>
              <a:buNone/>
            </a:pPr>
            <a:r>
              <a:rPr lang="ru-RU" sz="4500" dirty="0" smtClean="0"/>
              <a:t>Участники, набравшие максимальное количество баллов (</a:t>
            </a:r>
            <a:r>
              <a:rPr lang="ru-RU" sz="4500" b="1" dirty="0" smtClean="0"/>
              <a:t>39-40</a:t>
            </a:r>
            <a:r>
              <a:rPr lang="ru-RU" sz="4500" dirty="0" smtClean="0"/>
              <a:t>), становятся ПОБЕДИТЕЛЯМИ викторины и получают ДИПЛОМЫ; участники, набравшие </a:t>
            </a:r>
            <a:r>
              <a:rPr lang="ru-RU" sz="4500" b="1" dirty="0" smtClean="0"/>
              <a:t>36-38</a:t>
            </a:r>
            <a:r>
              <a:rPr lang="ru-RU" sz="4500" dirty="0" smtClean="0"/>
              <a:t> баллов, - ПРИЗЁРАМИ викторины и получают ГРАМОТЫ; участники, набравшие </a:t>
            </a:r>
            <a:r>
              <a:rPr lang="ru-RU" sz="4500" b="1" dirty="0" smtClean="0"/>
              <a:t>31-35</a:t>
            </a:r>
            <a:r>
              <a:rPr lang="ru-RU" sz="4500" dirty="0" smtClean="0"/>
              <a:t> баллов, - ЛАУРЕАТАМИ викторины и получают ГРАМОТЫ.</a:t>
            </a:r>
          </a:p>
          <a:p>
            <a:pPr>
              <a:buNone/>
            </a:pPr>
            <a:r>
              <a:rPr lang="ru-RU" sz="4500" dirty="0" smtClean="0"/>
              <a:t> </a:t>
            </a:r>
          </a:p>
          <a:p>
            <a:endParaRPr lang="ru-RU" dirty="0"/>
          </a:p>
        </p:txBody>
      </p:sp>
      <p:pic>
        <p:nvPicPr>
          <p:cNvPr id="10" name="Рисунок 9" descr="бородино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60" y="2708920"/>
            <a:ext cx="298782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Добро  пожаловать!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>
                <a:hlinkClick r:id="rId2"/>
              </a:rPr>
              <a:t>http://school521.ru/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Часть 1 </a:t>
            </a:r>
            <a:br>
              <a:rPr lang="ru-RU" b="1" dirty="0" smtClean="0"/>
            </a:br>
            <a:r>
              <a:rPr lang="ru-RU" b="1" dirty="0" smtClean="0"/>
              <a:t> "Вам не видать таких сражений!"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Выполняя задания первой части викторины, вы должны будете выбрать из четырёх предложенных вариантов ответа ОДИН правильный. Каждый правильный ответ оценивается 1 баллом. </a:t>
            </a:r>
            <a:r>
              <a:rPr lang="ru-RU" b="1" dirty="0" smtClean="0"/>
              <a:t>Максимальное количество баллов - 17. </a:t>
            </a:r>
            <a:r>
              <a:rPr lang="ru-RU" dirty="0" smtClean="0"/>
              <a:t>За неправильные ответы баллы НЕ вычитаются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109728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1. Какую главную цель определил для себя главнокомандующий русской армии Кутузов перед Бородинским сражением? * </a:t>
            </a:r>
          </a:p>
          <a:p>
            <a:pPr lvl="0"/>
            <a:r>
              <a:rPr lang="ru-RU" dirty="0" smtClean="0"/>
              <a:t>разбить Наполеона в сражении при Бородино;</a:t>
            </a:r>
          </a:p>
          <a:p>
            <a:pPr lvl="0"/>
            <a:r>
              <a:rPr lang="ru-RU" dirty="0" smtClean="0"/>
              <a:t>обратить вражескую армию в бегство;</a:t>
            </a:r>
          </a:p>
          <a:p>
            <a:pPr lvl="0"/>
            <a:r>
              <a:rPr lang="ru-RU" dirty="0" smtClean="0"/>
              <a:t>нанести французам большие потери и сохранить русскую армию;</a:t>
            </a:r>
          </a:p>
          <a:p>
            <a:pPr lvl="0"/>
            <a:r>
              <a:rPr lang="ru-RU" dirty="0" smtClean="0"/>
              <a:t>провести для русской армии репетицию перед сражением за Москву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2. Что помогло русским войскам построить укрепления на основных позициях в Бородино? * </a:t>
            </a:r>
          </a:p>
          <a:p>
            <a:pPr lvl="0"/>
            <a:r>
              <a:rPr lang="ru-RU" dirty="0" smtClean="0"/>
              <a:t>французы «отдыхали» перед боем;</a:t>
            </a:r>
          </a:p>
          <a:p>
            <a:pPr lvl="0"/>
            <a:r>
              <a:rPr lang="ru-RU" dirty="0" smtClean="0"/>
              <a:t>проходящее сражение при </a:t>
            </a:r>
            <a:r>
              <a:rPr lang="ru-RU" dirty="0" err="1" smtClean="0"/>
              <a:t>Шевардинском</a:t>
            </a:r>
            <a:r>
              <a:rPr lang="ru-RU" dirty="0" smtClean="0"/>
              <a:t> редуте; </a:t>
            </a:r>
          </a:p>
          <a:p>
            <a:pPr lvl="0"/>
            <a:r>
              <a:rPr lang="ru-RU" dirty="0" smtClean="0"/>
              <a:t>Наполеон ждал подкреплений;</a:t>
            </a:r>
          </a:p>
          <a:p>
            <a:pPr lvl="0"/>
            <a:r>
              <a:rPr lang="ru-RU" dirty="0" smtClean="0"/>
              <a:t>укрепления были построены заранее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186</TotalTime>
  <Words>1298</Words>
  <Application>Microsoft Office PowerPoint</Application>
  <PresentationFormat>Экран (4:3)</PresentationFormat>
  <Paragraphs>189</Paragraphs>
  <Slides>46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Городская</vt:lpstr>
      <vt:lpstr>Организация  учебных  викторин  в  рамках  проектной деятельности</vt:lpstr>
      <vt:lpstr>Проектная  деятельность  в  ОУ  ШНПО  (ШКОЛЬНОЕ  НАУЧНО-ПРОСВЕТИТЕЛЬСКОЕ  ОБЩЕСТВО) «Паруса  науки»</vt:lpstr>
      <vt:lpstr>План  мероприятий  ШНПО  на  2012/2013   учебный  год  (Год  России)   </vt:lpstr>
      <vt:lpstr>Историческая ролевая  игра  в  ОУ  «Цари на каждом  бранном  поле  и  на  балу…» для 7-11  классов декабрь 2012 года </vt:lpstr>
      <vt:lpstr>Технология  организации  и  проведения  электронной  викторины  на  сайте  ОУ</vt:lpstr>
      <vt:lpstr>Объявление о  проведении  викторины</vt:lpstr>
      <vt:lpstr>Добро  пожаловать!</vt:lpstr>
      <vt:lpstr>Часть 1   "Вам не видать таких сражений!" </vt:lpstr>
      <vt:lpstr>Слайд 9</vt:lpstr>
      <vt:lpstr>Часть 2.  Литература о войне 1812 года. </vt:lpstr>
      <vt:lpstr>Слайд 11</vt:lpstr>
      <vt:lpstr>Часть 3.  "Да! Были люди в наше время! Могучее, лихое племя..." </vt:lpstr>
      <vt:lpstr>Слайд 13</vt:lpstr>
      <vt:lpstr>Часть 4.  Четвертый лишний. </vt:lpstr>
      <vt:lpstr>Слайд 15</vt:lpstr>
      <vt:lpstr>План  мероприятий  ШНПО  на  2012/2013   учебный  год  (Год   Германии)</vt:lpstr>
      <vt:lpstr> Династические связи Германии и России</vt:lpstr>
      <vt:lpstr>IV школьная научно-практическая конференция </vt:lpstr>
      <vt:lpstr>Слайд 19</vt:lpstr>
      <vt:lpstr>IV школьная научно-практическая конференция</vt:lpstr>
      <vt:lpstr>Берлинская стена  Berliner Mauer  </vt:lpstr>
      <vt:lpstr>Викторина </vt:lpstr>
      <vt:lpstr>1. С  каким    событием  в  истории  Германии  связано выражение  «железом и  кровью»?</vt:lpstr>
      <vt:lpstr>2.  С  именем  какой  русской  императрицы  (бывшей  немецкой  принцессы)  связана  история  госпиталя в  Зимнем  дворце  в  годы  Первой  мировой  войны (1914-1918)?   </vt:lpstr>
      <vt:lpstr>   3. Какое  из  этих  изображений  соответствует  флагу  ФРГ  (Федеративной  республики  Германия)?</vt:lpstr>
      <vt:lpstr>   </vt:lpstr>
      <vt:lpstr>4.  Как  звали  первого  канцлера  Германии?</vt:lpstr>
      <vt:lpstr>5.  Как  можно  озаглавить  эту  фотографию?  Что  на  ней  изображено?</vt:lpstr>
      <vt:lpstr>Слайд 29</vt:lpstr>
      <vt:lpstr>6. Как  звали  немецкую  принцессу,  которая   34  года  управляла  Россией? </vt:lpstr>
      <vt:lpstr>7.  В  каком  городе  России  жил  первый  канцлер  Германии  Отто  фон  Бисмарк  с 1851  по  1861 годы?</vt:lpstr>
      <vt:lpstr>8. Закончите фразу:  «К  концу  XVIII  века,  в  результате  династических  браков, династия  Романовых    фактически…»</vt:lpstr>
      <vt:lpstr>9. Каким   образом  история  Германии  связана    с  событием,  запечатленным  на   этой  фотографии?    Назовите этих  людей.</vt:lpstr>
      <vt:lpstr>Слайд 34</vt:lpstr>
      <vt:lpstr>10.  Юнкер  в  Германии – это  крупный  землевладелец.    Почему  человека,  который  стал  первым    канцлером  страны,   Бисмарка,  современники  прозвали  «бешеный    юнкер»?</vt:lpstr>
      <vt:lpstr>Слайд 36</vt:lpstr>
      <vt:lpstr> 11.  Кто   изображен  на  этой   фотографии?</vt:lpstr>
      <vt:lpstr> </vt:lpstr>
      <vt:lpstr>12.  Был  ли  самый  популярный  канцлер    Германии  в  XX  веке  К.  Аденауэр  главой  государства  в  тот  период,  когда  была  возведена  Берлинская   стена?</vt:lpstr>
      <vt:lpstr>  Да.   Берлинская  стена  была  возведена   по  решению  властей  ГДР   в  1961 году,  а   Конрад     Аденауэр  находился  на  посту  канцлера  ФРГ  с   1949  по  1963  годы.</vt:lpstr>
      <vt:lpstr>   13. Кому  принадлежат  слова:   «Никогда и ничего не замышляйте против России, потому что на Вашу самую изощренную хитрость Россия ответит самой неожиданной глупостью и потому выиграет»?   В  каком  веке  они  были  сказаны? </vt:lpstr>
      <vt:lpstr>14.Что  объединяет  эти  изображения?   </vt:lpstr>
      <vt:lpstr> 15. Кто,  кому  и  по  какому  поводу  сказал:  “…Генеральный секретарь ________, если Вы ищете мир, если Вы ищете процветание для Советского Союза и Восточной Европы, если Вы ищете либерализацию: приезжайте сюда! Господин ______, откройте эти ворота! Господин _______, разрушьте эту стену!”  </vt:lpstr>
      <vt:lpstr>     «Господин Горбачёв, разрушьте эту стену!» </vt:lpstr>
      <vt:lpstr>Секция «Историческая», награждение победителей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учебных  викторин  в  рамках  проектной деятельности ШНПО </dc:title>
  <dc:creator>Лариса</dc:creator>
  <cp:lastModifiedBy>Лариса</cp:lastModifiedBy>
  <cp:revision>29</cp:revision>
  <dcterms:created xsi:type="dcterms:W3CDTF">2013-05-13T10:09:28Z</dcterms:created>
  <dcterms:modified xsi:type="dcterms:W3CDTF">2013-05-14T08:45:46Z</dcterms:modified>
</cp:coreProperties>
</file>